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96" r:id="rId3"/>
    <p:sldId id="297" r:id="rId4"/>
    <p:sldId id="258" r:id="rId5"/>
    <p:sldId id="259" r:id="rId6"/>
    <p:sldId id="260" r:id="rId7"/>
    <p:sldId id="291" r:id="rId8"/>
    <p:sldId id="292" r:id="rId9"/>
    <p:sldId id="293" r:id="rId10"/>
    <p:sldId id="294" r:id="rId11"/>
    <p:sldId id="282" r:id="rId12"/>
    <p:sldId id="263" r:id="rId13"/>
    <p:sldId id="289" r:id="rId14"/>
    <p:sldId id="288" r:id="rId15"/>
    <p:sldId id="261" r:id="rId16"/>
    <p:sldId id="269" r:id="rId17"/>
    <p:sldId id="268" r:id="rId18"/>
    <p:sldId id="267" r:id="rId19"/>
    <p:sldId id="264" r:id="rId20"/>
    <p:sldId id="271" r:id="rId21"/>
    <p:sldId id="290" r:id="rId22"/>
    <p:sldId id="272" r:id="rId23"/>
    <p:sldId id="273" r:id="rId24"/>
    <p:sldId id="274" r:id="rId25"/>
    <p:sldId id="275" r:id="rId26"/>
    <p:sldId id="276" r:id="rId27"/>
    <p:sldId id="298" r:id="rId28"/>
  </p:sldIdLst>
  <p:sldSz cx="9144000" cy="6858000" type="screen4x3"/>
  <p:notesSz cx="6735763" cy="98663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A820C1-A437-44EF-8D5C-BC4200E73A9A}" type="datetimeFigureOut">
              <a:rPr lang="ru-RU"/>
              <a:pPr>
                <a:defRPr/>
              </a:pPr>
              <a:t>19.01.2017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8CE63-E5D5-47C7-BDA4-4196EDAD92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24ADA5-9ED3-4DBF-81D1-50EBD48B9BC3}" type="datetimeFigureOut">
              <a:rPr lang="ru-RU"/>
              <a:pPr>
                <a:defRPr/>
              </a:pPr>
              <a:t>19.01.2017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FB8513-7F15-4E52-A3DC-1F143871F5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225F86-A427-48FB-B4DE-BAC18989DCAD}" type="datetimeFigureOut">
              <a:rPr lang="ru-RU"/>
              <a:pPr>
                <a:defRPr/>
              </a:pPr>
              <a:t>19.01.2017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DC558E-8D47-484A-947E-49CBCB1E94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3A1C24-D2E6-4EB3-A950-7E73DA1582C4}" type="datetimeFigureOut">
              <a:rPr lang="ru-RU"/>
              <a:pPr>
                <a:defRPr/>
              </a:pPr>
              <a:t>19.01.2017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87F8E-809A-487B-BDC6-2EE4715A1E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B19C1-85B7-429B-B0C1-CC0B17AA72FE}" type="datetimeFigureOut">
              <a:rPr lang="ru-RU"/>
              <a:pPr>
                <a:defRPr/>
              </a:pPr>
              <a:t>19.01.2017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697FE2-C87D-4DFE-8D83-3AD8A8CC1F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76D298-55D3-4E9E-83A4-557ABCB7938E}" type="datetimeFigureOut">
              <a:rPr lang="ru-RU"/>
              <a:pPr>
                <a:defRPr/>
              </a:pPr>
              <a:t>19.01.2017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A2B829-3B4C-402A-881F-5BD2CE97C4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9DC39-6DA2-4C50-A7BC-73D9E4DA72D9}" type="datetimeFigureOut">
              <a:rPr lang="ru-RU"/>
              <a:pPr>
                <a:defRPr/>
              </a:pPr>
              <a:t>19.01.2017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6FAAFA-61E1-48DA-9B4E-D3A9178C04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896B8-7D5F-4F85-89A2-92C59F4E28C4}" type="datetimeFigureOut">
              <a:rPr lang="ru-RU"/>
              <a:pPr>
                <a:defRPr/>
              </a:pPr>
              <a:t>19.01.2017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A2DFF1-7AAA-471E-99E4-78D44E13B4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348DD0-6B50-4151-B216-6F597CFB0C59}" type="datetimeFigureOut">
              <a:rPr lang="ru-RU"/>
              <a:pPr>
                <a:defRPr/>
              </a:pPr>
              <a:t>19.01.2017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93CE30-578E-4481-8D73-87D881A80A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BCDC9-20C7-4A6D-9555-77907FC6585A}" type="datetimeFigureOut">
              <a:rPr lang="ru-RU"/>
              <a:pPr>
                <a:defRPr/>
              </a:pPr>
              <a:t>19.01.2017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04CC1-3B16-4593-A0EF-B50443FC8B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D6F935-1039-433D-8586-F0726DE02EE2}" type="datetimeFigureOut">
              <a:rPr lang="ru-RU"/>
              <a:pPr>
                <a:defRPr/>
              </a:pPr>
              <a:t>19.01.2017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AAA14-1C64-4363-8F9B-4F25CE724C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AC2B225-17B8-4259-A58D-47F57D734678}" type="datetimeFigureOut">
              <a:rPr lang="ru-RU"/>
              <a:pPr>
                <a:defRPr/>
              </a:pPr>
              <a:t>19.01.2017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A28F336-B5AC-487D-80B5-2B960AF763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/>
          </p:nvPr>
        </p:nvSpPr>
        <p:spPr>
          <a:xfrm>
            <a:off x="685800" y="1557338"/>
            <a:ext cx="7772400" cy="3743325"/>
          </a:xfrm>
        </p:spPr>
        <p:txBody>
          <a:bodyPr/>
          <a:lstStyle/>
          <a:p>
            <a:r>
              <a:rPr lang="ru-RU" sz="6600" b="1" dirty="0" smtClean="0">
                <a:solidFill>
                  <a:srgbClr val="FF0000"/>
                </a:solidFill>
              </a:rPr>
              <a:t/>
            </a:r>
            <a:br>
              <a:rPr lang="ru-RU" sz="6600" b="1" dirty="0" smtClean="0">
                <a:solidFill>
                  <a:srgbClr val="FF0000"/>
                </a:solidFill>
              </a:rPr>
            </a:br>
            <a:r>
              <a:rPr lang="ru-RU" sz="6600" b="1" dirty="0" smtClean="0">
                <a:solidFill>
                  <a:srgbClr val="FF0000"/>
                </a:solidFill>
              </a:rPr>
              <a:t/>
            </a:r>
            <a:br>
              <a:rPr lang="ru-RU" sz="6600" b="1" dirty="0" smtClean="0">
                <a:solidFill>
                  <a:srgbClr val="FF0000"/>
                </a:solidFill>
              </a:rPr>
            </a:br>
            <a:r>
              <a:rPr lang="ru-RU" sz="54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Программа поддержки местных инициатив</a:t>
            </a:r>
            <a:br>
              <a:rPr lang="ru-RU" sz="54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</a:br>
            <a:r>
              <a:rPr lang="ru-RU" sz="54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(ППМИ)</a:t>
            </a:r>
            <a:r>
              <a:rPr lang="ru-RU" sz="6600" b="1" dirty="0" smtClean="0">
                <a:solidFill>
                  <a:srgbClr val="FF0000"/>
                </a:solidFill>
              </a:rPr>
              <a:t/>
            </a:r>
            <a:br>
              <a:rPr lang="ru-RU" sz="6600" b="1" dirty="0" smtClean="0">
                <a:solidFill>
                  <a:srgbClr val="FF0000"/>
                </a:solidFill>
              </a:rPr>
            </a:br>
            <a:endParaRPr lang="ru-RU" sz="6600" dirty="0" smtClean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876925"/>
            <a:ext cx="6400800" cy="431800"/>
          </a:xfrm>
        </p:spPr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Новая Сыда , 2016 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317" name="Rectangle 3"/>
          <p:cNvSpPr>
            <a:spLocks noChangeArrowheads="1"/>
          </p:cNvSpPr>
          <p:nvPr/>
        </p:nvSpPr>
        <p:spPr bwMode="auto">
          <a:xfrm>
            <a:off x="1714480" y="0"/>
            <a:ext cx="700092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342900" algn="ctr"/>
            <a:endParaRPr lang="ru-RU" sz="1200" b="1" dirty="0">
              <a:cs typeface="Times New Roman" pitchFamily="18" charset="0"/>
            </a:endParaRPr>
          </a:p>
          <a:p>
            <a:pPr indent="342900" algn="ctr"/>
            <a:endParaRPr lang="ru-RU" sz="1200" b="1" dirty="0">
              <a:cs typeface="Times New Roman" pitchFamily="18" charset="0"/>
            </a:endParaRPr>
          </a:p>
          <a:p>
            <a:pPr indent="342900" algn="ctr"/>
            <a:endParaRPr lang="ru-RU" sz="1200" b="1" dirty="0">
              <a:cs typeface="Times New Roman" pitchFamily="18" charset="0"/>
            </a:endParaRPr>
          </a:p>
          <a:p>
            <a:pPr indent="342900" algn="ctr"/>
            <a:endParaRPr lang="ru-RU" sz="1200" b="1" dirty="0">
              <a:cs typeface="Times New Roman" pitchFamily="18" charset="0"/>
            </a:endParaRPr>
          </a:p>
          <a:p>
            <a:pPr indent="342900" algn="ctr"/>
            <a:endParaRPr lang="ru-RU" sz="1200" b="1" dirty="0">
              <a:cs typeface="Times New Roman" pitchFamily="18" charset="0"/>
            </a:endParaRPr>
          </a:p>
          <a:p>
            <a:pPr indent="342900" algn="ctr"/>
            <a:endParaRPr lang="ru-RU" sz="1200" b="1" dirty="0">
              <a:cs typeface="Times New Roman" pitchFamily="18" charset="0"/>
            </a:endParaRPr>
          </a:p>
          <a:p>
            <a:pPr indent="342900" algn="ctr"/>
            <a:r>
              <a:rPr lang="ru-RU" sz="1600" b="1" dirty="0">
                <a:latin typeface="Georgia" pitchFamily="18" charset="0"/>
                <a:cs typeface="Times New Roman" pitchFamily="18" charset="0"/>
              </a:rPr>
              <a:t>МУНИЦИПАЛЬНОЕ ОБРАЗОВАНИЕ</a:t>
            </a:r>
            <a:endParaRPr lang="ru-RU" sz="1600" dirty="0">
              <a:latin typeface="Georgia" pitchFamily="18" charset="0"/>
            </a:endParaRPr>
          </a:p>
          <a:p>
            <a:pPr indent="342900" algn="ctr" eaLnBrk="0" hangingPunct="0"/>
            <a:r>
              <a:rPr lang="ru-RU" sz="1600" b="1" dirty="0" smtClean="0">
                <a:latin typeface="Georgia" pitchFamily="18" charset="0"/>
                <a:cs typeface="Times New Roman" pitchFamily="18" charset="0"/>
              </a:rPr>
              <a:t>НОВОСЫДИНСКИЙ  СЕЛЬСОВЕТ </a:t>
            </a:r>
            <a:endParaRPr lang="ru-RU" sz="1600" dirty="0">
              <a:latin typeface="Georgia" pitchFamily="18" charset="0"/>
            </a:endParaRPr>
          </a:p>
          <a:p>
            <a:pPr indent="342900" algn="ctr" eaLnBrk="0" hangingPunct="0"/>
            <a:r>
              <a:rPr lang="ru-RU" sz="1600" b="1" dirty="0">
                <a:latin typeface="Georgia" pitchFamily="18" charset="0"/>
                <a:cs typeface="Times New Roman" pitchFamily="18" charset="0"/>
              </a:rPr>
              <a:t>КРАСНОТУРАНСКОГО РАЙОНА КРАСНОЯРСКОГО КРАЯ</a:t>
            </a:r>
            <a:endParaRPr lang="ru-RU" sz="1600" dirty="0">
              <a:latin typeface="Georgia" pitchFamily="18" charset="0"/>
            </a:endParaRPr>
          </a:p>
        </p:txBody>
      </p:sp>
      <p:pic>
        <p:nvPicPr>
          <p:cNvPr id="26626" name="Picture 2" descr="http://www.bankgorodov.ru/system/img.php?f=/public//photos/coa/173670_bi.png&amp;w=254&amp;h=58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1785950" cy="22375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476250"/>
            <a:ext cx="8229600" cy="2938463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100" b="1" i="1" dirty="0" smtClean="0"/>
              <a:t/>
            </a:r>
            <a:br>
              <a:rPr lang="ru-RU" sz="3100" b="1" i="1" dirty="0" smtClean="0"/>
            </a:br>
            <a:r>
              <a:rPr lang="ru-RU" sz="3100" b="1" i="1" dirty="0" smtClean="0"/>
              <a:t/>
            </a:r>
            <a:br>
              <a:rPr lang="ru-RU" sz="3100" b="1" i="1" dirty="0" smtClean="0"/>
            </a:br>
            <a:r>
              <a:rPr lang="ru-RU" sz="3100" b="1" i="1" dirty="0" smtClean="0"/>
              <a:t/>
            </a:r>
            <a:br>
              <a:rPr lang="ru-RU" sz="3100" b="1" i="1" dirty="0" smtClean="0"/>
            </a:br>
            <a:r>
              <a:rPr lang="ru-RU" sz="3100" b="1" i="1" dirty="0" smtClean="0"/>
              <a:t/>
            </a:r>
            <a:br>
              <a:rPr lang="ru-RU" sz="3100" b="1" i="1" dirty="0" smtClean="0"/>
            </a:br>
            <a:r>
              <a:rPr lang="ru-RU" sz="3100" b="1" i="1" dirty="0" smtClean="0"/>
              <a:t>Пример объекта, используемого для проведения общественных, мероприятий</a:t>
            </a:r>
            <a:br>
              <a:rPr lang="ru-RU" sz="3100" b="1" i="1" dirty="0" smtClean="0"/>
            </a:br>
            <a:r>
              <a:rPr lang="ru-RU" sz="3100" b="1" i="1" dirty="0" smtClean="0"/>
              <a:t> ( Детская площадка);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r>
              <a:rPr lang="ru-RU" sz="2200" b="1" i="1" dirty="0" smtClean="0"/>
              <a:t>Обустройство детской площадки в               пос. Охват </a:t>
            </a:r>
            <a:r>
              <a:rPr lang="ru-RU" sz="2200" b="1" i="1" dirty="0" err="1" smtClean="0"/>
              <a:t>Охватского</a:t>
            </a:r>
            <a:r>
              <a:rPr lang="ru-RU" sz="2200" b="1" i="1" dirty="0" smtClean="0"/>
              <a:t> сельского поселения </a:t>
            </a:r>
            <a:r>
              <a:rPr lang="ru-RU" sz="2200" b="1" i="1" dirty="0" err="1" smtClean="0"/>
              <a:t>Пеновского</a:t>
            </a:r>
            <a:r>
              <a:rPr lang="ru-RU" sz="2200" b="1" i="1" dirty="0" smtClean="0"/>
              <a:t> района Тверской области.           ОБЪЕКТ реализован в 2015 году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2530" name="Picture 2" descr="3003Охват10181096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3429000"/>
            <a:ext cx="4038600" cy="3028950"/>
          </a:xfrm>
        </p:spPr>
      </p:pic>
      <p:pic>
        <p:nvPicPr>
          <p:cNvPr id="22531" name="Picture 3" descr="2824683500020151022164211828635811289318280468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716463" y="3429000"/>
            <a:ext cx="4038600" cy="302895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16013" y="476250"/>
            <a:ext cx="7127875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ПРОГРАММА ПОДДЕРЖКИ МЕСТНЫХ ИНИЦИАТИВ (ППМИ)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7450" y="1412875"/>
            <a:ext cx="7345363" cy="2032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u="sng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ОСНОВНОЙ ЗАКОН ПРОГРАММЫ: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 </a:t>
            </a:r>
            <a:r>
              <a:rPr lang="ru-RU" sz="3600" b="1" dirty="0">
                <a:solidFill>
                  <a:srgbClr val="C00000"/>
                </a:solidFill>
                <a:latin typeface="+mn-lt"/>
              </a:rPr>
              <a:t>ВСЕ ЧТО ДЕЛАЕТСЯ НА МЕСТАХ, ДЕЛАЕТСЯ С ТЕМИ КТО ТАМ ЖИВЕТ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4149725"/>
            <a:ext cx="3455988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7900" y="3644900"/>
            <a:ext cx="3571875" cy="303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03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100" dirty="0" smtClean="0">
                <a:latin typeface="Verdana" pitchFamily="34" charset="0"/>
                <a:cs typeface="Arial" charset="0"/>
              </a:rPr>
              <a:t/>
            </a:r>
            <a:br>
              <a:rPr lang="ru-RU" sz="3100" dirty="0" smtClean="0">
                <a:latin typeface="Verdana" pitchFamily="34" charset="0"/>
                <a:cs typeface="Arial" charset="0"/>
              </a:rPr>
            </a:br>
            <a:r>
              <a:rPr lang="ru-RU" sz="3100" dirty="0" smtClean="0">
                <a:latin typeface="Verdana" pitchFamily="34" charset="0"/>
                <a:cs typeface="Arial" charset="0"/>
              </a:rPr>
              <a:t/>
            </a:r>
            <a:br>
              <a:rPr lang="ru-RU" sz="3100" dirty="0" smtClean="0">
                <a:latin typeface="Verdana" pitchFamily="34" charset="0"/>
                <a:cs typeface="Arial" charset="0"/>
              </a:rPr>
            </a:br>
            <a:r>
              <a:rPr lang="ru-RU" sz="3100" b="1" dirty="0" smtClean="0">
                <a:solidFill>
                  <a:srgbClr val="FF0000"/>
                </a:solidFill>
                <a:latin typeface="Verdana" pitchFamily="34" charset="0"/>
                <a:cs typeface="Arial" charset="0"/>
              </a:rPr>
              <a:t>Принятие решения о реализации проекта  </a:t>
            </a:r>
            <a:br>
              <a:rPr lang="ru-RU" sz="3100" b="1" dirty="0" smtClean="0">
                <a:solidFill>
                  <a:srgbClr val="FF0000"/>
                </a:solidFill>
                <a:latin typeface="Verdana" pitchFamily="34" charset="0"/>
                <a:cs typeface="Arial" charset="0"/>
              </a:rPr>
            </a:br>
            <a:r>
              <a:rPr lang="ru-RU" sz="3100" b="1" dirty="0" smtClean="0">
                <a:solidFill>
                  <a:srgbClr val="FF0000"/>
                </a:solidFill>
                <a:latin typeface="Verdana" pitchFamily="34" charset="0"/>
                <a:cs typeface="Arial" charset="0"/>
              </a:rPr>
              <a:t>ППМИ в муниципальном образовании</a:t>
            </a:r>
            <a:r>
              <a:rPr lang="en-US" dirty="0" smtClean="0">
                <a:latin typeface="Verdana" pitchFamily="34" charset="0"/>
                <a:cs typeface="Arial" charset="0"/>
              </a:rPr>
              <a:t/>
            </a:r>
            <a:br>
              <a:rPr lang="en-US" dirty="0" smtClean="0">
                <a:latin typeface="Verdana" pitchFamily="34" charset="0"/>
                <a:cs typeface="Arial" charset="0"/>
              </a:rPr>
            </a:br>
            <a:endParaRPr lang="ru-RU" dirty="0"/>
          </a:p>
        </p:txBody>
      </p:sp>
      <p:sp>
        <p:nvSpPr>
          <p:cNvPr id="25602" name="Содержимое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992563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dirty="0" smtClean="0"/>
              <a:t>    </a:t>
            </a:r>
            <a:r>
              <a:rPr lang="ru-RU" sz="4000" dirty="0" smtClean="0"/>
              <a:t>Советом депутатов Новосыдинского сельсовета принято </a:t>
            </a:r>
            <a:r>
              <a:rPr lang="ru-RU" sz="4000" b="1" dirty="0" smtClean="0"/>
              <a:t>решение  </a:t>
            </a:r>
          </a:p>
          <a:p>
            <a:pPr algn="ctr">
              <a:buFont typeface="Arial" charset="0"/>
              <a:buNone/>
            </a:pPr>
            <a:r>
              <a:rPr lang="ru-RU" sz="4000" b="1" u="sng" dirty="0" smtClean="0"/>
              <a:t>от 20.10.2016 г. № 12-34-р</a:t>
            </a:r>
          </a:p>
          <a:p>
            <a:pPr algn="ctr">
              <a:buFont typeface="Arial" charset="0"/>
              <a:buNone/>
            </a:pPr>
            <a:r>
              <a:rPr lang="ru-RU" sz="4000" dirty="0" smtClean="0"/>
              <a:t>о реализации проекта ППМИ в муниципальном  образовании Новосыдинский   сельсовет.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</a:rPr>
              <a:t>Субсидии направляются на развитие объектов: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объекты коммунальной инфраструктуры и внешнего благоустройства;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объекты культуры;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объекты, используемые для проведения общественных, культурно-массовых и спортивных мероприятий (площади, парки, спортивные </a:t>
            </a:r>
            <a:br>
              <a:rPr lang="ru-RU" dirty="0" smtClean="0"/>
            </a:br>
            <a:r>
              <a:rPr lang="ru-RU" dirty="0" smtClean="0"/>
              <a:t>и детские площадки, места отдыха);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места захоронения;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объекты для обеспечения первичных мер пожарной безопасности.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FF0000"/>
                </a:solidFill>
              </a:rPr>
              <a:t>Не допускается направление субсидий на: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объекты частной коммерческой деятельности;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ремонт и строительство объектов культового и религиозного назначения;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ремонт или строительство административных зданий, сооружений, являющихся частной собственностью;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объекты, используемые для нужд органов местного самоуправления.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ru-RU" sz="5400" b="1" i="1" smtClean="0">
                <a:solidFill>
                  <a:srgbClr val="FF0000"/>
                </a:solidFill>
              </a:rPr>
              <a:t/>
            </a:r>
            <a:br>
              <a:rPr lang="ru-RU" sz="5400" b="1" i="1" smtClean="0">
                <a:solidFill>
                  <a:srgbClr val="FF0000"/>
                </a:solidFill>
              </a:rPr>
            </a:br>
            <a:r>
              <a:rPr lang="ru-RU" b="1" i="1" smtClean="0">
                <a:solidFill>
                  <a:srgbClr val="FF0000"/>
                </a:solidFill>
              </a:rPr>
              <a:t>Условия софинансирования:</a:t>
            </a:r>
            <a:br>
              <a:rPr lang="ru-RU" b="1" i="1" smtClean="0">
                <a:solidFill>
                  <a:srgbClr val="FF0000"/>
                </a:solidFill>
              </a:rPr>
            </a:br>
            <a:endParaRPr lang="ru-RU" b="1" i="1" smtClean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5184775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400" b="1" dirty="0" smtClean="0"/>
              <a:t>85% ( </a:t>
            </a:r>
            <a:r>
              <a:rPr lang="ru-RU" sz="4400" b="1" dirty="0" smtClean="0">
                <a:solidFill>
                  <a:srgbClr val="FF0000"/>
                </a:solidFill>
              </a:rPr>
              <a:t>700 тыс</a:t>
            </a:r>
            <a:r>
              <a:rPr lang="ru-RU" sz="4400" b="1" dirty="0" smtClean="0">
                <a:solidFill>
                  <a:srgbClr val="FF0000"/>
                </a:solidFill>
              </a:rPr>
              <a:t>. руб. </a:t>
            </a:r>
            <a:r>
              <a:rPr lang="ru-RU" sz="4400" b="1" dirty="0" smtClean="0"/>
              <a:t>- краевой бюджет</a:t>
            </a:r>
            <a:endParaRPr lang="ru-RU" sz="44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400" b="1" dirty="0" smtClean="0"/>
              <a:t>5%  (</a:t>
            </a:r>
            <a:r>
              <a:rPr lang="ru-RU" sz="4400" b="1" dirty="0" smtClean="0">
                <a:solidFill>
                  <a:srgbClr val="FF0000"/>
                </a:solidFill>
              </a:rPr>
              <a:t>35 тыс. руб</a:t>
            </a:r>
            <a:r>
              <a:rPr lang="ru-RU" sz="4400" b="1" dirty="0" smtClean="0"/>
              <a:t>. - муниципальный бюджет</a:t>
            </a:r>
            <a:endParaRPr lang="ru-RU" sz="44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400" b="1" dirty="0" smtClean="0"/>
              <a:t>3% (</a:t>
            </a:r>
            <a:r>
              <a:rPr lang="ru-RU" sz="4400" b="1" dirty="0" smtClean="0">
                <a:solidFill>
                  <a:srgbClr val="FF0000"/>
                </a:solidFill>
              </a:rPr>
              <a:t>21 тыс. руб</a:t>
            </a:r>
            <a:r>
              <a:rPr lang="ru-RU" sz="4400" b="1" dirty="0" smtClean="0"/>
              <a:t>. - средства граждан</a:t>
            </a:r>
            <a:endParaRPr lang="ru-RU" sz="44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400" b="1" dirty="0" smtClean="0"/>
              <a:t>7% (</a:t>
            </a:r>
            <a:r>
              <a:rPr lang="ru-RU" sz="4400" b="1" dirty="0" smtClean="0">
                <a:solidFill>
                  <a:srgbClr val="FF0000"/>
                </a:solidFill>
              </a:rPr>
              <a:t>49 тыс. </a:t>
            </a:r>
            <a:r>
              <a:rPr lang="ru-RU" sz="4400" b="1" dirty="0" smtClean="0"/>
              <a:t>руб.  - без привязки к источнику, иные средства.</a:t>
            </a:r>
            <a:endParaRPr lang="ru-RU" sz="44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b="1" i="1" dirty="0" smtClean="0">
                <a:solidFill>
                  <a:srgbClr val="FF0000"/>
                </a:solidFill>
              </a:rPr>
              <a:t>-Детская площадка-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6000" dirty="0" smtClean="0"/>
              <a:t/>
            </a:r>
            <a:br>
              <a:rPr lang="ru-RU" sz="6000" dirty="0" smtClean="0"/>
            </a:br>
            <a:r>
              <a:rPr lang="ru-RU" sz="6000" dirty="0" smtClean="0"/>
              <a:t>Установка сертифицированного оборудования детской площадки, с обустройством зоны отдыха: спортивная площадка, парковая зона…</a:t>
            </a:r>
            <a:endParaRPr lang="ru-RU" sz="4800" dirty="0" smtClean="0">
              <a:solidFill>
                <a:srgbClr val="FF0000"/>
              </a:solidFill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6000" dirty="0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000" dirty="0" smtClean="0">
                <a:solidFill>
                  <a:srgbClr val="FF0000"/>
                </a:solidFill>
              </a:rPr>
              <a:t/>
            </a:r>
            <a:br>
              <a:rPr lang="ru-RU" sz="6000" dirty="0" smtClean="0">
                <a:solidFill>
                  <a:srgbClr val="FF0000"/>
                </a:solidFill>
              </a:rPr>
            </a:br>
            <a:r>
              <a:rPr lang="ru-RU" sz="6000" b="1" i="1" dirty="0" smtClean="0">
                <a:solidFill>
                  <a:srgbClr val="FF0000"/>
                </a:solidFill>
              </a:rPr>
              <a:t>-освещение села-</a:t>
            </a:r>
            <a:br>
              <a:rPr lang="ru-RU" sz="6000" b="1" i="1" dirty="0" smtClean="0">
                <a:solidFill>
                  <a:srgbClr val="FF0000"/>
                </a:solidFill>
              </a:rPr>
            </a:br>
            <a:endParaRPr lang="ru-RU" sz="6000" b="1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800" dirty="0" smtClean="0"/>
              <a:t>Реконструкция уличного освещения.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800" dirty="0" smtClean="0"/>
              <a:t>Пути решения проблемы: переход на светодиодное освещение.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4800" dirty="0" smtClean="0"/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4800" dirty="0" smtClean="0"/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6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600" b="1" dirty="0" smtClean="0">
                <a:solidFill>
                  <a:srgbClr val="FF0000"/>
                </a:solidFill>
              </a:rPr>
              <a:t/>
            </a:r>
            <a:br>
              <a:rPr lang="ru-RU" sz="6600" b="1" dirty="0" smtClean="0">
                <a:solidFill>
                  <a:srgbClr val="FF0000"/>
                </a:solidFill>
              </a:rPr>
            </a:br>
            <a:r>
              <a:rPr lang="ru-RU" sz="4900" b="1" i="1" dirty="0" smtClean="0">
                <a:solidFill>
                  <a:srgbClr val="FF0000"/>
                </a:solidFill>
              </a:rPr>
              <a:t>-капитальный ремонт ограждения кладбища</a:t>
            </a:r>
            <a:r>
              <a:rPr lang="ru-RU" sz="4900" b="1" dirty="0" smtClean="0">
                <a:solidFill>
                  <a:srgbClr val="FF0000"/>
                </a:solidFill>
              </a:rPr>
              <a:t/>
            </a:r>
            <a:br>
              <a:rPr lang="ru-RU" sz="4900" b="1" dirty="0" smtClean="0">
                <a:solidFill>
                  <a:srgbClr val="FF0000"/>
                </a:solidFill>
              </a:rPr>
            </a:br>
            <a:endParaRPr lang="ru-RU" sz="49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3600" dirty="0" smtClean="0"/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5400" dirty="0" smtClean="0"/>
              <a:t>Расширение  площади кладбища, замена существующей изгороди.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5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002060"/>
                </a:solidFill>
              </a:rPr>
              <a:t>Перечень проблем / проектов по результатам предварительных мероприятий</a:t>
            </a:r>
            <a:br>
              <a:rPr lang="ru-RU" sz="3600" dirty="0" smtClean="0">
                <a:solidFill>
                  <a:srgbClr val="002060"/>
                </a:solidFill>
              </a:rPr>
            </a:b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5400" b="1" i="1" dirty="0" smtClean="0">
                <a:solidFill>
                  <a:srgbClr val="FF0000"/>
                </a:solidFill>
              </a:rPr>
              <a:t> -дороги-</a:t>
            </a:r>
            <a:endParaRPr lang="ru-RU" b="1" i="1" dirty="0" smtClean="0">
              <a:solidFill>
                <a:srgbClr val="FF0000"/>
              </a:solidFill>
            </a:endParaRP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dirty="0" smtClean="0">
                <a:solidFill>
                  <a:srgbClr val="002060"/>
                </a:solidFill>
              </a:rPr>
              <a:t>   приобретение техники для благоустройства: расчистка и уборка снега в зимний период,  выполнение работ по ремонту улиц и др.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dirty="0" smtClean="0">
                <a:solidFill>
                  <a:srgbClr val="002060"/>
                </a:solidFill>
              </a:rPr>
              <a:t>    (трактор)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Рисунок 17" descr="http://plus.infobusiness2.ru/mos-rep/images/rusmap.png"/>
          <p:cNvPicPr>
            <a:picLocks noChangeAspect="1" noChangeArrowheads="1"/>
          </p:cNvPicPr>
          <p:nvPr/>
        </p:nvPicPr>
        <p:blipFill>
          <a:blip r:embed="rId2">
            <a:lum bright="26000" contrast="36000"/>
          </a:blip>
          <a:srcRect/>
          <a:stretch>
            <a:fillRect/>
          </a:stretch>
        </p:blipFill>
        <p:spPr bwMode="auto">
          <a:xfrm>
            <a:off x="827088" y="2349500"/>
            <a:ext cx="7632700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2" descr="C:\Users\frolova\Pictures\Фирменное\logo IMR_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88913"/>
            <a:ext cx="685800" cy="39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042988" y="188913"/>
            <a:ext cx="7921625" cy="998537"/>
          </a:xfrm>
          <a:prstGeom prst="rect">
            <a:avLst/>
          </a:prstGeom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atin typeface="+mj-lt"/>
                <a:ea typeface="+mj-ea"/>
                <a:cs typeface="+mj-cs"/>
              </a:rPr>
              <a:t>ПРОЕКТЫ ПОДДЕРЖКИ МЕСТНЫХ ИНИЦИАТИВ  В РФ</a:t>
            </a:r>
            <a:endParaRPr lang="ru-RU" sz="3200" b="1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76375" y="1557338"/>
            <a:ext cx="7488238" cy="1079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>
                <a:solidFill>
                  <a:schemeClr val="tx1"/>
                </a:solidFill>
                <a:ea typeface="ＭＳ Ｐゴシック" pitchFamily="34" charset="-128"/>
              </a:rPr>
              <a:t>Программа ППМИ реализуется в рамках направления «Развитие на основе местных сообществ»</a:t>
            </a:r>
            <a:endParaRPr lang="en-US" sz="2400">
              <a:solidFill>
                <a:schemeClr val="tx1"/>
              </a:solidFill>
              <a:ea typeface="ＭＳ Ｐゴシック" pitchFamily="34" charset="-128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3850" y="2492375"/>
            <a:ext cx="6408738" cy="720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>
                <a:solidFill>
                  <a:schemeClr val="tx1"/>
                </a:solidFill>
                <a:ea typeface="ＭＳ Ｐゴシック" pitchFamily="34" charset="-128"/>
              </a:rPr>
              <a:t>С 2007 г. проекты ППМИ  в РФ</a:t>
            </a:r>
            <a:endParaRPr lang="en-US">
              <a:solidFill>
                <a:schemeClr val="tx1"/>
              </a:solidFill>
              <a:ea typeface="ＭＳ Ｐゴシック" pitchFamily="34" charset="-128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4342" name="AutoShape 2" descr="Всемирный банк Наша цель - Мир без беднос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619250" y="4076700"/>
            <a:ext cx="2520950" cy="720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>
                <a:solidFill>
                  <a:srgbClr val="C00000"/>
                </a:solidFill>
                <a:ea typeface="ＭＳ Ｐゴシック" pitchFamily="34" charset="-128"/>
              </a:rPr>
              <a:t>Более 3000 проектов</a:t>
            </a:r>
            <a:endParaRPr lang="en-US">
              <a:solidFill>
                <a:srgbClr val="C00000"/>
              </a:solidFill>
              <a:ea typeface="ＭＳ Ｐゴシック" pitchFamily="34" charset="-128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C00000"/>
              </a:solidFill>
            </a:endParaRPr>
          </a:p>
        </p:txBody>
      </p:sp>
      <p:pic>
        <p:nvPicPr>
          <p:cNvPr id="14344" name="Рисунок 16" descr="http://www.diretube.com/uploads/articles/4de01f8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628775"/>
            <a:ext cx="968375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Прямоугольник 18"/>
          <p:cNvSpPr/>
          <p:nvPr/>
        </p:nvSpPr>
        <p:spPr>
          <a:xfrm>
            <a:off x="4716463" y="3933825"/>
            <a:ext cx="1800225" cy="5746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>
                <a:solidFill>
                  <a:srgbClr val="C00000"/>
                </a:solidFill>
                <a:ea typeface="ＭＳ Ｐゴシック" pitchFamily="34" charset="-128"/>
              </a:rPr>
              <a:t>24 субъекта РФ</a:t>
            </a:r>
            <a:endParaRPr lang="en-US">
              <a:solidFill>
                <a:srgbClr val="C00000"/>
              </a:solidFill>
              <a:ea typeface="ＭＳ Ｐゴシック" pitchFamily="34" charset="-128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C000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708400" y="4868863"/>
            <a:ext cx="1150938" cy="5762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>
                <a:solidFill>
                  <a:srgbClr val="C00000"/>
                </a:solidFill>
                <a:ea typeface="ＭＳ Ｐゴシック" pitchFamily="34" charset="-128"/>
              </a:rPr>
              <a:t>106 МО </a:t>
            </a:r>
            <a:endParaRPr lang="en-US">
              <a:solidFill>
                <a:srgbClr val="C00000"/>
              </a:solidFill>
              <a:ea typeface="ＭＳ Ｐゴシック" pitchFamily="34" charset="-128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C000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148263" y="4868863"/>
            <a:ext cx="1439862" cy="5762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>
                <a:solidFill>
                  <a:srgbClr val="C00000"/>
                </a:solidFill>
                <a:ea typeface="ＭＳ Ｐゴシック" pitchFamily="34" charset="-128"/>
              </a:rPr>
              <a:t>1000</a:t>
            </a:r>
            <a:r>
              <a:rPr lang="ru-RU" b="1">
                <a:solidFill>
                  <a:srgbClr val="C00000"/>
                </a:solidFill>
                <a:ea typeface="ＭＳ Ｐゴシック" pitchFamily="34" charset="-128"/>
              </a:rPr>
              <a:t> МО </a:t>
            </a:r>
            <a:endParaRPr lang="en-US">
              <a:solidFill>
                <a:srgbClr val="C00000"/>
              </a:solidFill>
              <a:ea typeface="ＭＳ Ｐゴシック" pitchFamily="34" charset="-128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C00000"/>
              </a:solidFill>
            </a:endParaRPr>
          </a:p>
        </p:txBody>
      </p:sp>
      <p:sp>
        <p:nvSpPr>
          <p:cNvPr id="23" name="Стрелка вправо 22"/>
          <p:cNvSpPr/>
          <p:nvPr/>
        </p:nvSpPr>
        <p:spPr>
          <a:xfrm>
            <a:off x="4716463" y="5013325"/>
            <a:ext cx="287337" cy="7143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6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i="1" dirty="0" smtClean="0">
                <a:solidFill>
                  <a:srgbClr val="FF0000"/>
                </a:solidFill>
              </a:rPr>
              <a:t>«Реконструкция памятника воинам освободителя».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sp>
        <p:nvSpPr>
          <p:cNvPr id="35842" name="Содержимое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992563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z="6000" dirty="0" smtClean="0"/>
              <a:t>  </a:t>
            </a:r>
            <a:r>
              <a:rPr lang="ru-RU" sz="3600" dirty="0" smtClean="0"/>
              <a:t>Администрацией Краснотуранского района проведено в ноябре 2012 г. </a:t>
            </a:r>
          </a:p>
          <a:p>
            <a:pPr algn="ctr">
              <a:buFont typeface="Arial" charset="0"/>
              <a:buNone/>
            </a:pPr>
            <a:r>
              <a:rPr lang="ru-RU" sz="3600" dirty="0" smtClean="0"/>
              <a:t>межевание </a:t>
            </a:r>
          </a:p>
          <a:p>
            <a:pPr algn="ctr">
              <a:buFont typeface="Arial" charset="0"/>
              <a:buNone/>
            </a:pPr>
            <a:r>
              <a:rPr lang="ru-RU" sz="3600" dirty="0" smtClean="0"/>
              <a:t>территории памятника</a:t>
            </a:r>
          </a:p>
          <a:p>
            <a:pPr algn="ctr">
              <a:buFont typeface="Arial" charset="0"/>
              <a:buNone/>
            </a:pPr>
            <a:r>
              <a:rPr lang="ru-RU" sz="3600" dirty="0" smtClean="0"/>
              <a:t>погибшему солдату </a:t>
            </a:r>
          </a:p>
          <a:p>
            <a:pPr algn="ctr">
              <a:buFont typeface="Arial" charset="0"/>
              <a:buNone/>
            </a:pPr>
            <a:r>
              <a:rPr lang="ru-RU" sz="3600" dirty="0" smtClean="0"/>
              <a:t>ул. Маяковского 26 б.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37"/>
          </a:xfrm>
        </p:spPr>
        <p:txBody>
          <a:bodyPr/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Капитальный ремонт  МБУК Новосыдинский СДК</a:t>
            </a:r>
          </a:p>
        </p:txBody>
      </p:sp>
      <p:sp>
        <p:nvSpPr>
          <p:cNvPr id="36866" name="Содержимое 2"/>
          <p:cNvSpPr>
            <a:spLocks noGrp="1"/>
          </p:cNvSpPr>
          <p:nvPr>
            <p:ph idx="1"/>
          </p:nvPr>
        </p:nvSpPr>
        <p:spPr>
          <a:xfrm>
            <a:off x="500034" y="1714488"/>
            <a:ext cx="8229600" cy="45259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4000" dirty="0" smtClean="0">
                <a:latin typeface="Arial" pitchFamily="34" charset="0"/>
                <a:cs typeface="Arial" pitchFamily="34" charset="0"/>
              </a:rPr>
              <a:t>Требуется замены кровли здания, составление, ПСД, обустройство сан узла, ремонт системы отопления, замена окон (частично), косметический ремонт.  (проектно сметная документация).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789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Arial" charset="0"/>
              <a:buNone/>
            </a:pPr>
            <a:r>
              <a:rPr lang="ru-RU" sz="8800" b="1" smtClean="0"/>
              <a:t>Выбираем объект</a:t>
            </a:r>
          </a:p>
          <a:p>
            <a:pPr algn="ctr">
              <a:buFont typeface="Arial" charset="0"/>
              <a:buNone/>
            </a:pPr>
            <a:r>
              <a:rPr lang="ru-RU" sz="8800" b="1" smtClean="0"/>
              <a:t> для проекта.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891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Arial" charset="0"/>
              <a:buNone/>
            </a:pPr>
            <a:endParaRPr lang="ru-RU" sz="8000" smtClean="0"/>
          </a:p>
          <a:p>
            <a:pPr algn="ctr">
              <a:buFont typeface="Arial" charset="0"/>
              <a:buNone/>
            </a:pPr>
            <a:r>
              <a:rPr lang="ru-RU" sz="8000" b="1" smtClean="0"/>
              <a:t>Голосование.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3993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Arial" charset="0"/>
              <a:buNone/>
            </a:pPr>
            <a:r>
              <a:rPr lang="ru-RU" sz="5400" b="1" dirty="0" smtClean="0"/>
              <a:t>Определение суммы вклада населения.</a:t>
            </a:r>
          </a:p>
          <a:p>
            <a:pPr algn="ctr">
              <a:buFont typeface="Arial" charset="0"/>
              <a:buNone/>
            </a:pPr>
            <a:endParaRPr lang="ru-RU" sz="5400" b="1" dirty="0" smtClean="0"/>
          </a:p>
          <a:p>
            <a:pPr algn="ctr">
              <a:buFont typeface="Arial" charset="0"/>
              <a:buNone/>
            </a:pPr>
            <a:r>
              <a:rPr lang="ru-RU" sz="5400" b="1" dirty="0" smtClean="0">
                <a:solidFill>
                  <a:srgbClr val="FF0000"/>
                </a:solidFill>
              </a:rPr>
              <a:t>(21 тыс. руб.)</a:t>
            </a:r>
          </a:p>
          <a:p>
            <a:pPr algn="ctr">
              <a:buFont typeface="Arial" charset="0"/>
              <a:buNone/>
            </a:pPr>
            <a:r>
              <a:rPr lang="ru-RU" sz="5400" b="1" dirty="0" smtClean="0">
                <a:solidFill>
                  <a:srgbClr val="FF0000"/>
                </a:solidFill>
              </a:rPr>
              <a:t>(100 рублей с жителя)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5256213"/>
          </a:xfrm>
        </p:spPr>
        <p:txBody>
          <a:bodyPr rtlCol="0">
            <a:normAutofit fontScale="70000" lnSpcReduction="20000"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8000" b="1" dirty="0" smtClean="0"/>
              <a:t>Формирование инициативной группы. 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8000" b="1" dirty="0" smtClean="0"/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7000" dirty="0" smtClean="0"/>
              <a:t>(участие в подготовке заявки, сбор средств, информирование населения, контроль работ).</a:t>
            </a:r>
            <a:endParaRPr lang="ru-RU" sz="7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FF0000"/>
                </a:solidFill>
              </a:rPr>
              <a:t>Этапы реализации ППМИ:</a:t>
            </a:r>
          </a:p>
        </p:txBody>
      </p:sp>
      <p:sp>
        <p:nvSpPr>
          <p:cNvPr id="4198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ru-RU" smtClean="0"/>
              <a:t>Формирование проектной заявки после собрания (</a:t>
            </a:r>
            <a:r>
              <a:rPr lang="ru-RU" b="1" smtClean="0">
                <a:solidFill>
                  <a:srgbClr val="FF0000"/>
                </a:solidFill>
              </a:rPr>
              <a:t>декабрь-январь</a:t>
            </a:r>
            <a:r>
              <a:rPr lang="ru-RU" smtClean="0"/>
              <a:t>).</a:t>
            </a:r>
          </a:p>
          <a:p>
            <a:pPr>
              <a:buFontTx/>
              <a:buChar char="-"/>
            </a:pPr>
            <a:r>
              <a:rPr lang="ru-RU" smtClean="0"/>
              <a:t>Направление  проектной заявки в институт (</a:t>
            </a:r>
            <a:r>
              <a:rPr lang="ru-RU" b="1" smtClean="0">
                <a:solidFill>
                  <a:srgbClr val="FF0000"/>
                </a:solidFill>
              </a:rPr>
              <a:t>до 1 февраля 2017 г.)</a:t>
            </a:r>
          </a:p>
          <a:p>
            <a:pPr>
              <a:buFontTx/>
              <a:buChar char="-"/>
            </a:pPr>
            <a:r>
              <a:rPr lang="ru-RU" smtClean="0"/>
              <a:t>Заседание комиссии, определение победителей (</a:t>
            </a:r>
            <a:r>
              <a:rPr lang="ru-RU" b="1" smtClean="0">
                <a:solidFill>
                  <a:srgbClr val="FF0000"/>
                </a:solidFill>
              </a:rPr>
              <a:t>до 14 марта 2017 г</a:t>
            </a:r>
            <a:r>
              <a:rPr lang="ru-RU" smtClean="0"/>
              <a:t>.)</a:t>
            </a:r>
          </a:p>
          <a:p>
            <a:pPr>
              <a:buFontTx/>
              <a:buChar char="-"/>
            </a:pPr>
            <a:r>
              <a:rPr lang="ru-RU" smtClean="0"/>
              <a:t>Реализация проекта-победителя и составление отчёта (</a:t>
            </a:r>
            <a:r>
              <a:rPr lang="ru-RU" b="1" smtClean="0">
                <a:solidFill>
                  <a:srgbClr val="FF0000"/>
                </a:solidFill>
              </a:rPr>
              <a:t>до 25 декабря 2017 г.)</a:t>
            </a:r>
          </a:p>
          <a:p>
            <a:pPr>
              <a:buFontTx/>
              <a:buChar char="-"/>
            </a:pPr>
            <a:endParaRPr lang="ru-RU" smtClean="0"/>
          </a:p>
          <a:p>
            <a:pPr>
              <a:buFont typeface="Arial" charset="0"/>
              <a:buNone/>
            </a:pPr>
            <a:endParaRPr lang="ru-RU" smtClean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684213" y="476250"/>
            <a:ext cx="7926387" cy="576263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6600" b="1" dirty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6600" b="1" dirty="0">
                <a:solidFill>
                  <a:srgbClr val="00B0F0"/>
                </a:solidFill>
                <a:latin typeface="+mj-lt"/>
                <a:ea typeface="+mj-ea"/>
                <a:cs typeface="+mj-cs"/>
              </a:rPr>
            </a:br>
            <a:endParaRPr lang="ru-RU" sz="6600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317" name="Rectangle 3"/>
          <p:cNvSpPr>
            <a:spLocks noChangeArrowheads="1"/>
          </p:cNvSpPr>
          <p:nvPr/>
        </p:nvSpPr>
        <p:spPr bwMode="auto">
          <a:xfrm>
            <a:off x="1214414" y="0"/>
            <a:ext cx="68961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342900" algn="ctr"/>
            <a:endParaRPr lang="ru-RU" sz="1200" b="1" dirty="0">
              <a:cs typeface="Times New Roman" pitchFamily="18" charset="0"/>
            </a:endParaRPr>
          </a:p>
          <a:p>
            <a:pPr indent="342900" algn="ctr"/>
            <a:endParaRPr lang="ru-RU" sz="1200" b="1" dirty="0">
              <a:cs typeface="Times New Roman" pitchFamily="18" charset="0"/>
            </a:endParaRPr>
          </a:p>
          <a:p>
            <a:pPr indent="342900" algn="ctr"/>
            <a:endParaRPr lang="ru-RU" sz="1200" b="1" dirty="0">
              <a:cs typeface="Times New Roman" pitchFamily="18" charset="0"/>
            </a:endParaRPr>
          </a:p>
          <a:p>
            <a:pPr indent="342900" algn="ctr"/>
            <a:endParaRPr lang="ru-RU" sz="1200" b="1" dirty="0">
              <a:cs typeface="Times New Roman" pitchFamily="18" charset="0"/>
            </a:endParaRPr>
          </a:p>
          <a:p>
            <a:pPr indent="342900" algn="ctr"/>
            <a:endParaRPr lang="ru-RU" sz="1200" b="1" dirty="0">
              <a:cs typeface="Times New Roman" pitchFamily="18" charset="0"/>
            </a:endParaRPr>
          </a:p>
          <a:p>
            <a:pPr indent="342900" algn="ctr"/>
            <a:endParaRPr lang="ru-RU" sz="1200" b="1" dirty="0">
              <a:cs typeface="Times New Roman" pitchFamily="18" charset="0"/>
            </a:endParaRPr>
          </a:p>
        </p:txBody>
      </p:sp>
      <p:pic>
        <p:nvPicPr>
          <p:cNvPr id="39938" name="Picture 2" descr="http://www.bankgorodov.ru/system/img.php?f=/public//photos/coa/173670_bi.png&amp;w=254&amp;h=58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89"/>
            <a:ext cx="5214974" cy="6533703"/>
          </a:xfrm>
          <a:prstGeom prst="rect">
            <a:avLst/>
          </a:prstGeom>
          <a:noFill/>
        </p:spPr>
      </p:pic>
      <p:sp>
        <p:nvSpPr>
          <p:cNvPr id="13313" name="Заголовок 1"/>
          <p:cNvSpPr>
            <a:spLocks noGrp="1"/>
          </p:cNvSpPr>
          <p:nvPr>
            <p:ph type="ctrTitle"/>
          </p:nvPr>
        </p:nvSpPr>
        <p:spPr>
          <a:xfrm>
            <a:off x="5500694" y="642918"/>
            <a:ext cx="3500462" cy="4429156"/>
          </a:xfrm>
        </p:spPr>
        <p:txBody>
          <a:bodyPr/>
          <a:lstStyle/>
          <a:p>
            <a:r>
              <a:rPr lang="ru-RU" sz="6600" b="1" dirty="0" smtClean="0">
                <a:solidFill>
                  <a:srgbClr val="FF0000"/>
                </a:solidFill>
              </a:rPr>
              <a:t/>
            </a:r>
            <a:br>
              <a:rPr lang="ru-RU" sz="6600" b="1" dirty="0" smtClean="0">
                <a:solidFill>
                  <a:srgbClr val="FF0000"/>
                </a:solidFill>
              </a:rPr>
            </a:br>
            <a:r>
              <a:rPr lang="ru-RU" sz="6600" b="1" dirty="0" smtClean="0">
                <a:solidFill>
                  <a:srgbClr val="FF0000"/>
                </a:solidFill>
              </a:rPr>
              <a:t/>
            </a:r>
            <a:br>
              <a:rPr lang="ru-RU" sz="6600" b="1" dirty="0" smtClean="0">
                <a:solidFill>
                  <a:srgbClr val="FF0000"/>
                </a:solidFill>
              </a:rPr>
            </a:br>
            <a:r>
              <a:rPr lang="ru-RU" sz="6600" b="1" dirty="0" smtClean="0">
                <a:solidFill>
                  <a:srgbClr val="FF0000"/>
                </a:solidFill>
              </a:rPr>
              <a:t/>
            </a:r>
            <a:br>
              <a:rPr lang="ru-RU" sz="6600" b="1" dirty="0" smtClean="0">
                <a:solidFill>
                  <a:srgbClr val="FF0000"/>
                </a:solidFill>
              </a:rPr>
            </a:br>
            <a:r>
              <a:rPr lang="ru-RU" sz="4000" b="1" dirty="0" smtClean="0">
                <a:solidFill>
                  <a:schemeClr val="tx2"/>
                </a:solidFill>
              </a:rPr>
              <a:t>Пожелаем успехов в наших делах и начинаниях!!!</a:t>
            </a:r>
            <a:br>
              <a:rPr lang="ru-RU" sz="4000" b="1" dirty="0" smtClean="0">
                <a:solidFill>
                  <a:schemeClr val="tx2"/>
                </a:solidFill>
              </a:rPr>
            </a:br>
            <a:r>
              <a:rPr lang="ru-RU" sz="4000" b="1" dirty="0" smtClean="0">
                <a:solidFill>
                  <a:schemeClr val="tx2"/>
                </a:solidFill>
              </a:rPr>
              <a:t/>
            </a:r>
            <a:br>
              <a:rPr lang="ru-RU" sz="4000" b="1" dirty="0" smtClean="0">
                <a:solidFill>
                  <a:schemeClr val="tx2"/>
                </a:solidFill>
              </a:rPr>
            </a:br>
            <a:r>
              <a:rPr lang="ru-RU" sz="4000" b="1" dirty="0" smtClean="0">
                <a:solidFill>
                  <a:schemeClr val="tx2"/>
                </a:solidFill>
              </a:rPr>
              <a:t>    </a:t>
            </a:r>
            <a:r>
              <a:rPr lang="ru-RU" sz="2000" b="1" dirty="0" smtClean="0">
                <a:solidFill>
                  <a:schemeClr val="tx2"/>
                </a:solidFill>
                <a:latin typeface="Arial Narrow" pitchFamily="34" charset="0"/>
              </a:rPr>
              <a:t>*Победа будет за нами!!!!!!</a:t>
            </a:r>
            <a:r>
              <a:rPr lang="ru-RU" sz="1100" b="1" dirty="0" smtClean="0">
                <a:solidFill>
                  <a:srgbClr val="FF0000"/>
                </a:solidFill>
              </a:rPr>
              <a:t/>
            </a:r>
            <a:br>
              <a:rPr lang="ru-RU" sz="1100" b="1" dirty="0" smtClean="0">
                <a:solidFill>
                  <a:srgbClr val="FF0000"/>
                </a:solidFill>
              </a:rPr>
            </a:br>
            <a:r>
              <a:rPr lang="ru-RU" sz="6600" b="1" dirty="0" smtClean="0">
                <a:solidFill>
                  <a:srgbClr val="FF0000"/>
                </a:solidFill>
              </a:rPr>
              <a:t/>
            </a:r>
            <a:br>
              <a:rPr lang="ru-RU" sz="6600" b="1" dirty="0" smtClean="0">
                <a:solidFill>
                  <a:srgbClr val="FF0000"/>
                </a:solidFill>
              </a:rPr>
            </a:br>
            <a:endParaRPr lang="ru-RU" sz="66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C:\Users\frolova\Pictures\Фирменное\logo IMR_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88913"/>
            <a:ext cx="685800" cy="39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116013" y="188913"/>
            <a:ext cx="7920037" cy="998537"/>
          </a:xfrm>
          <a:prstGeom prst="rect">
            <a:avLst/>
          </a:prstGeom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atin typeface="+mj-lt"/>
                <a:ea typeface="+mj-ea"/>
                <a:cs typeface="+mj-cs"/>
              </a:rPr>
              <a:t>ПОЧЕМУ МЫ???</a:t>
            </a:r>
            <a:endParaRPr lang="ru-RU" sz="3200" b="1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9750" y="2276475"/>
            <a:ext cx="4248150" cy="13684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/>
                </a:solidFill>
              </a:rPr>
              <a:t>июнь 2016 г.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/>
                </a:solidFill>
              </a:rPr>
              <a:t>Соглашение  между Красноярским краем и Всемирным банком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68313" y="981075"/>
            <a:ext cx="4175125" cy="13684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/>
                </a:solidFill>
              </a:rPr>
              <a:t>апрель 2016 г.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/>
                </a:solidFill>
              </a:rPr>
              <a:t>Соглашение  между Министерством финансов РФ и Всемирным банком</a:t>
            </a:r>
          </a:p>
        </p:txBody>
      </p:sp>
      <p:pic>
        <p:nvPicPr>
          <p:cNvPr id="9" name="Рисунок 8" descr="http://cs2.a5.ru/media/ea/39/ce/512_ea39ce18ef54648e06aaaf98bd6664ae.gif"/>
          <p:cNvPicPr/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292080" y="1196752"/>
            <a:ext cx="2838584" cy="5114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Рисунок 9" descr="http://www.diretube.com/uploads/articles/4de01f8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5963" y="836613"/>
            <a:ext cx="968375" cy="43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2" descr="http://www.topnews24.ru/uploads/posts/2011-01/1294898783_gerb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92950" y="765175"/>
            <a:ext cx="811213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611188" y="3716338"/>
            <a:ext cx="4248150" cy="26654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Определение территорий для реализации </a:t>
            </a:r>
            <a:r>
              <a:rPr lang="ru-RU" b="1" dirty="0" err="1">
                <a:solidFill>
                  <a:schemeClr val="tx1"/>
                </a:solidFill>
              </a:rPr>
              <a:t>пилотных</a:t>
            </a:r>
            <a:r>
              <a:rPr lang="ru-RU" b="1" dirty="0">
                <a:solidFill>
                  <a:schemeClr val="tx1"/>
                </a:solidFill>
              </a:rPr>
              <a:t> проектов ППМИ: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>
                <a:solidFill>
                  <a:schemeClr val="tx1"/>
                </a:solidFill>
              </a:rPr>
              <a:t>Емельяновский</a:t>
            </a:r>
            <a:r>
              <a:rPr lang="ru-RU" dirty="0">
                <a:solidFill>
                  <a:schemeClr val="tx1"/>
                </a:solidFill>
              </a:rPr>
              <a:t> район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>
                <a:solidFill>
                  <a:schemeClr val="tx1"/>
                </a:solidFill>
              </a:rPr>
              <a:t>Сухобузимский</a:t>
            </a:r>
            <a:r>
              <a:rPr lang="ru-RU" dirty="0">
                <a:solidFill>
                  <a:schemeClr val="tx1"/>
                </a:solidFill>
              </a:rPr>
              <a:t> район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>
                <a:solidFill>
                  <a:schemeClr val="tx1"/>
                </a:solidFill>
              </a:rPr>
              <a:t>Большемуртинский</a:t>
            </a:r>
            <a:r>
              <a:rPr lang="ru-RU" dirty="0">
                <a:solidFill>
                  <a:schemeClr val="tx1"/>
                </a:solidFill>
              </a:rPr>
              <a:t> район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>
                <a:solidFill>
                  <a:schemeClr val="tx1"/>
                </a:solidFill>
              </a:rPr>
              <a:t>Балахтинский</a:t>
            </a:r>
            <a:r>
              <a:rPr lang="ru-RU" dirty="0">
                <a:solidFill>
                  <a:schemeClr val="tx1"/>
                </a:solidFill>
              </a:rPr>
              <a:t> район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>
                <a:solidFill>
                  <a:schemeClr val="tx1"/>
                </a:solidFill>
              </a:rPr>
              <a:t>Новоселовский</a:t>
            </a:r>
            <a:r>
              <a:rPr lang="ru-RU" dirty="0">
                <a:solidFill>
                  <a:schemeClr val="tx1"/>
                </a:solidFill>
              </a:rPr>
              <a:t> район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err="1">
                <a:solidFill>
                  <a:srgbClr val="FF0000"/>
                </a:solidFill>
              </a:rPr>
              <a:t>Краснотуранский</a:t>
            </a:r>
            <a:r>
              <a:rPr lang="ru-RU" sz="2000" b="1" dirty="0">
                <a:solidFill>
                  <a:srgbClr val="FF0000"/>
                </a:solidFill>
              </a:rPr>
              <a:t> район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Содержимое 2"/>
          <p:cNvSpPr>
            <a:spLocks noGrp="1"/>
          </p:cNvSpPr>
          <p:nvPr>
            <p:ph idx="1"/>
          </p:nvPr>
        </p:nvSpPr>
        <p:spPr>
          <a:xfrm>
            <a:off x="357158" y="285728"/>
            <a:ext cx="8229600" cy="5721350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z="3600" dirty="0" smtClean="0"/>
              <a:t>В Красноярском крае Программа поддержки местных инициатив является частью государственной программы </a:t>
            </a:r>
            <a:r>
              <a:rPr lang="ru-RU" sz="3600" b="1" dirty="0" smtClean="0">
                <a:solidFill>
                  <a:srgbClr val="FF0000"/>
                </a:solidFill>
              </a:rPr>
              <a:t>"Содействие развитию местного самоуправления"</a:t>
            </a:r>
            <a:r>
              <a:rPr lang="ru-RU" sz="3600" dirty="0" smtClean="0">
                <a:solidFill>
                  <a:srgbClr val="FF0000"/>
                </a:solidFill>
              </a:rPr>
              <a:t>. </a:t>
            </a:r>
            <a:r>
              <a:rPr lang="ru-RU" sz="3600" dirty="0" smtClean="0"/>
              <a:t>Программу реализуют: Министерство финансов Красноярского края и ККГБУ ДПО "Институт муниципального развития". Срок реализации: 2017 год.</a:t>
            </a:r>
          </a:p>
          <a:p>
            <a:pPr algn="ctr">
              <a:buFont typeface="Arial" charset="0"/>
              <a:buNone/>
            </a:pPr>
            <a:r>
              <a:rPr lang="ru-RU" sz="3600" dirty="0" smtClean="0"/>
              <a:t>Объем средств: 60 млн. рублей. 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  <a:latin typeface="Arial Narrow" pitchFamily="34" charset="0"/>
              </a:rPr>
              <a:t>Цель ППМИ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428736"/>
            <a:ext cx="8229600" cy="4525963"/>
          </a:xfrm>
        </p:spPr>
        <p:txBody>
          <a:bodyPr rtlCol="0">
            <a:normAutofit lnSpcReduction="10000"/>
          </a:bodyPr>
          <a:lstStyle/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   </a:t>
            </a:r>
            <a:r>
              <a:rPr lang="ru-RU" sz="4000" dirty="0" smtClean="0"/>
              <a:t>- повышение эффективности </a:t>
            </a:r>
            <a:r>
              <a:rPr lang="ru-RU" sz="4000" b="1" dirty="0" smtClean="0"/>
              <a:t>решения проблем местного уровня </a:t>
            </a:r>
            <a:r>
              <a:rPr lang="ru-RU" sz="4000" dirty="0" smtClean="0"/>
              <a:t>за счет эффективного вовлечения населения, бизнеса, ОМСУ в решение проблем, мобилизации и повышения эффективности использования финансовых средств.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6000" b="1" dirty="0" smtClean="0">
                <a:solidFill>
                  <a:srgbClr val="FF0000"/>
                </a:solidFill>
              </a:rPr>
              <a:t>ППМИ позволяет:</a:t>
            </a:r>
            <a:r>
              <a:rPr lang="ru-RU" sz="6000" dirty="0" smtClean="0">
                <a:solidFill>
                  <a:srgbClr val="FF0000"/>
                </a:solidFill>
              </a:rPr>
              <a:t/>
            </a:r>
            <a:br>
              <a:rPr lang="ru-RU" sz="6000" dirty="0" smtClean="0">
                <a:solidFill>
                  <a:srgbClr val="FF0000"/>
                </a:solidFill>
              </a:rPr>
            </a:br>
            <a:endParaRPr lang="ru-RU" sz="60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357298"/>
            <a:ext cx="8229600" cy="4525963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    - оперативно выявлять и решать наиболее острые социальные проблемы местного уровня, являющиеся реальным приоритетом населения;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   - вовлекать население в решение местных проблем;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   - привлекать для решения этих проблем все доступные имеющиеся местные ресурсы.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4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200" b="1" i="1" dirty="0" smtClean="0"/>
              <a:t/>
            </a:r>
            <a:br>
              <a:rPr lang="ru-RU" sz="2200" b="1" i="1" dirty="0" smtClean="0"/>
            </a:br>
            <a:r>
              <a:rPr lang="ru-RU" sz="2200" b="1" i="1" dirty="0" smtClean="0"/>
              <a:t/>
            </a:r>
            <a:br>
              <a:rPr lang="ru-RU" sz="2200" b="1" i="1" dirty="0" smtClean="0"/>
            </a:br>
            <a:r>
              <a:rPr lang="ru-RU" sz="2200" b="1" i="1" dirty="0" smtClean="0"/>
              <a:t>Пример объекта, </a:t>
            </a:r>
            <a:r>
              <a:rPr lang="ru-RU" sz="2200" b="1" dirty="0" smtClean="0"/>
              <a:t>Развитие объектов общественной инфраструктуры населенных пунктов Красноярского края, отобранных при активном участии населения, : 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b="1" i="1" dirty="0" smtClean="0"/>
              <a:t>(</a:t>
            </a:r>
            <a:r>
              <a:rPr lang="ru-RU" sz="2200" b="1" dirty="0" smtClean="0"/>
              <a:t>Объекты для обеспечения первичных мер пожарной безопасности.</a:t>
            </a:r>
            <a:br>
              <a:rPr lang="ru-RU" sz="2200" b="1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после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716463" y="3429000"/>
            <a:ext cx="4038600" cy="3028950"/>
          </a:xfrm>
          <a:ln algn="in"/>
          <a:effectLst>
            <a:outerShdw dist="107763" dir="18900000" algn="ctr" rotWithShape="0">
              <a:srgbClr val="CCCCCC">
                <a:alpha val="50000"/>
              </a:srgbClr>
            </a:outerShdw>
          </a:effectLst>
        </p:spPr>
      </p:pic>
      <p:pic>
        <p:nvPicPr>
          <p:cNvPr id="1027" name="Picture 3" descr="до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68313" y="3500438"/>
            <a:ext cx="4038600" cy="3028950"/>
          </a:xfrm>
          <a:ln algn="in"/>
          <a:effectLst>
            <a:outerShdw dist="107763" dir="18900000" algn="ctr" rotWithShape="0">
              <a:srgbClr val="CCCCCC">
                <a:alpha val="50000"/>
              </a:srgbClr>
            </a:outerShdw>
          </a:effectLst>
        </p:spPr>
      </p:pic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971550" y="2125663"/>
            <a:ext cx="7129463" cy="98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ru-RU" b="1" i="1">
                <a:solidFill>
                  <a:srgbClr val="000000"/>
                </a:solidFill>
                <a:latin typeface="Berlin Sans FB Demi"/>
                <a:cs typeface="Arial" charset="0"/>
              </a:rPr>
              <a:t>Очистка пожарного водоема в дер.Сосновицы Владимирская область</a:t>
            </a:r>
            <a:endParaRPr lang="ru-RU">
              <a:cs typeface="Arial" charset="0"/>
            </a:endParaRPr>
          </a:p>
          <a:p>
            <a:pPr algn="ctr" eaLnBrk="0" hangingPunct="0"/>
            <a:r>
              <a:rPr lang="ru-RU" b="1" i="1">
                <a:solidFill>
                  <a:srgbClr val="000000"/>
                </a:solidFill>
                <a:latin typeface="Berlin Sans FB Demi"/>
                <a:cs typeface="Arial" charset="0"/>
              </a:rPr>
              <a:t>ОБЪЕКТ реализован в 2014 году</a:t>
            </a:r>
            <a:endParaRPr lang="ru-RU">
              <a:cs typeface="Arial" charset="0"/>
            </a:endParaRPr>
          </a:p>
          <a:p>
            <a:pPr eaLnBrk="0" hangingPunct="0"/>
            <a:r>
              <a:rPr lang="ru-RU" sz="1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>
              <a:cs typeface="Arial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94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i="1" dirty="0" smtClean="0"/>
              <a:t/>
            </a:r>
            <a:br>
              <a:rPr lang="ru-RU" sz="3600" b="1" i="1" dirty="0" smtClean="0"/>
            </a:br>
            <a:r>
              <a:rPr lang="ru-RU" sz="3600" b="1" i="1" dirty="0" smtClean="0"/>
              <a:t/>
            </a:r>
            <a:br>
              <a:rPr lang="ru-RU" sz="3600" b="1" i="1" dirty="0" smtClean="0"/>
            </a:br>
            <a:r>
              <a:rPr lang="ru-RU" sz="3600" b="1" i="1" dirty="0" smtClean="0"/>
              <a:t/>
            </a:r>
            <a:br>
              <a:rPr lang="ru-RU" sz="3600" b="1" i="1" dirty="0" smtClean="0"/>
            </a:br>
            <a:r>
              <a:rPr lang="ru-RU" sz="3600" b="1" i="1" dirty="0" smtClean="0"/>
              <a:t/>
            </a:r>
            <a:br>
              <a:rPr lang="ru-RU" sz="3600" b="1" i="1" dirty="0" smtClean="0"/>
            </a:br>
            <a:r>
              <a:rPr lang="ru-RU" sz="3600" b="1" i="1" dirty="0" smtClean="0"/>
              <a:t/>
            </a:r>
            <a:br>
              <a:rPr lang="ru-RU" sz="3600" b="1" i="1" dirty="0" smtClean="0"/>
            </a:br>
            <a:r>
              <a:rPr lang="ru-RU" sz="3600" b="1" i="1" dirty="0" smtClean="0"/>
              <a:t>Пример объекта,</a:t>
            </a:r>
            <a:r>
              <a:rPr lang="ru-RU" sz="3600" b="1" dirty="0" smtClean="0"/>
              <a:t>, :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b="1" i="1" dirty="0" smtClean="0"/>
              <a:t>(Места захоронения);</a:t>
            </a:r>
            <a:br>
              <a:rPr lang="ru-RU" sz="3600" b="1" i="1" dirty="0" smtClean="0"/>
            </a:br>
            <a:r>
              <a:rPr lang="ru-RU" sz="3600" b="1" i="1" dirty="0" smtClean="0"/>
              <a:t>Капитальный ремонт ограждения кладбища в с. </a:t>
            </a:r>
            <a:r>
              <a:rPr lang="ru-RU" sz="3600" b="1" i="1" dirty="0" err="1" smtClean="0"/>
              <a:t>Чамерово</a:t>
            </a:r>
            <a:r>
              <a:rPr lang="ru-RU" sz="3600" b="1" i="1" dirty="0" smtClean="0"/>
              <a:t> Весьегонского района Тверской области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b="1" i="1" dirty="0" smtClean="0"/>
              <a:t>ОБЪЕКТ реализован в 2015 году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482" name="Picture 2" descr="до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3573463"/>
            <a:ext cx="4038600" cy="3028950"/>
          </a:xfrm>
        </p:spPr>
      </p:pic>
      <p:pic>
        <p:nvPicPr>
          <p:cNvPr id="20483" name="Picture 3" descr="после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0" y="3644900"/>
            <a:ext cx="4262438" cy="2878138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8670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700" b="1" i="1" dirty="0" smtClean="0"/>
              <a:t/>
            </a:r>
            <a:br>
              <a:rPr lang="ru-RU" sz="2700" b="1" i="1" dirty="0" smtClean="0"/>
            </a:br>
            <a:r>
              <a:rPr lang="ru-RU" sz="2700" b="1" i="1" dirty="0" smtClean="0"/>
              <a:t/>
            </a:r>
            <a:br>
              <a:rPr lang="ru-RU" sz="2700" b="1" i="1" dirty="0" smtClean="0"/>
            </a:br>
            <a:r>
              <a:rPr lang="ru-RU" sz="2700" b="1" i="1" dirty="0" smtClean="0"/>
              <a:t/>
            </a:r>
            <a:br>
              <a:rPr lang="ru-RU" sz="2700" b="1" i="1" dirty="0" smtClean="0"/>
            </a:br>
            <a:r>
              <a:rPr lang="ru-RU" sz="2700" b="1" i="1" dirty="0" smtClean="0"/>
              <a:t/>
            </a:r>
            <a:br>
              <a:rPr lang="ru-RU" sz="2700" b="1" i="1" dirty="0" smtClean="0"/>
            </a:br>
            <a:r>
              <a:rPr lang="ru-RU" sz="2700" b="1" i="1" dirty="0" smtClean="0"/>
              <a:t/>
            </a:r>
            <a:br>
              <a:rPr lang="ru-RU" sz="2700" b="1" i="1" dirty="0" smtClean="0"/>
            </a:br>
            <a:r>
              <a:rPr lang="ru-RU" sz="2700" b="1" i="1" dirty="0" smtClean="0"/>
              <a:t/>
            </a:r>
            <a:br>
              <a:rPr lang="ru-RU" sz="2700" b="1" i="1" dirty="0" smtClean="0"/>
            </a:br>
            <a:r>
              <a:rPr lang="ru-RU" sz="2700" b="1" i="1" dirty="0" smtClean="0"/>
              <a:t>Пример объекта, </a:t>
            </a:r>
            <a:r>
              <a:rPr lang="ru-RU" sz="2700" b="1" dirty="0" smtClean="0"/>
              <a:t>Развитие объектов общественной инфраструктуры населенных пунктов Красноярского края, отобранных при активном участии населения, : 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b="1" i="1" dirty="0" smtClean="0"/>
              <a:t>(Объекты культуры);</a:t>
            </a:r>
            <a:br>
              <a:rPr lang="ru-RU" sz="2700" b="1" i="1" dirty="0" smtClean="0"/>
            </a:br>
            <a:r>
              <a:rPr lang="ru-RU" sz="2000" b="1" i="1" dirty="0" smtClean="0"/>
              <a:t>Капитальный ремонт здания МБУК "Клуб с.                   Берёзовский Рядок" по адресу: Тверская область, </a:t>
            </a:r>
            <a:r>
              <a:rPr lang="ru-RU" sz="2000" b="1" i="1" dirty="0" err="1" smtClean="0"/>
              <a:t>Бологовский</a:t>
            </a:r>
            <a:r>
              <a:rPr lang="ru-RU" sz="2000" b="1" i="1" dirty="0" smtClean="0"/>
              <a:t> район, село Березовский Рядок                                                                   ОБЪЕКТ реализован в 2014 году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21506" name="Picture 2" descr="до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3500438"/>
            <a:ext cx="4038600" cy="3028950"/>
          </a:xfrm>
        </p:spPr>
      </p:pic>
      <p:pic>
        <p:nvPicPr>
          <p:cNvPr id="21507" name="Picture 3" descr="после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859338" y="3644900"/>
            <a:ext cx="3937000" cy="295275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519</TotalTime>
  <Words>512</Words>
  <Application>Microsoft Office PowerPoint</Application>
  <PresentationFormat>Экран (4:3)</PresentationFormat>
  <Paragraphs>113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  Программа поддержки местных инициатив (ППМИ) </vt:lpstr>
      <vt:lpstr>Слайд 2</vt:lpstr>
      <vt:lpstr>Слайд 3</vt:lpstr>
      <vt:lpstr>Слайд 4</vt:lpstr>
      <vt:lpstr>Цель ППМИ</vt:lpstr>
      <vt:lpstr> ППМИ позволяет: </vt:lpstr>
      <vt:lpstr>  Пример объекта, Развитие объектов общественной инфраструктуры населенных пунктов Красноярского края, отобранных при активном участии населения, :  (Объекты для обеспечения первичных мер пожарной безопасности.    </vt:lpstr>
      <vt:lpstr>     Пример объекта,, :  (Места захоронения); Капитальный ремонт ограждения кладбища в с. Чамерово Весьегонского района Тверской области ОБЪЕКТ реализован в 2015 году      </vt:lpstr>
      <vt:lpstr>      Пример объекта, Развитие объектов общественной инфраструктуры населенных пунктов Красноярского края, отобранных при активном участии населения, :  (Объекты культуры); Капитальный ремонт здания МБУК "Клуб с.                   Берёзовский Рядок" по адресу: Тверская область, Бологовский район, село Березовский Рядок                                                                   ОБЪЕКТ реализован в 2014 году      </vt:lpstr>
      <vt:lpstr>    Пример объекта, используемого для проведения общественных, мероприятий  ( Детская площадка);  Обустройство детской площадки в               пос. Охват Охватского сельского поселения Пеновского района Тверской области.           ОБЪЕКТ реализован в 2015 году    </vt:lpstr>
      <vt:lpstr>Слайд 11</vt:lpstr>
      <vt:lpstr>  Принятие решения о реализации проекта   ППМИ в муниципальном образовании </vt:lpstr>
      <vt:lpstr>Субсидии направляются на развитие объектов:</vt:lpstr>
      <vt:lpstr> Не допускается направление субсидий на: </vt:lpstr>
      <vt:lpstr> Условия софинансирования: </vt:lpstr>
      <vt:lpstr>-Детская площадка-</vt:lpstr>
      <vt:lpstr> -освещение села- </vt:lpstr>
      <vt:lpstr> -капитальный ремонт ограждения кладбища </vt:lpstr>
      <vt:lpstr>Перечень проблем / проектов по результатам предварительных мероприятий </vt:lpstr>
      <vt:lpstr>«Реконструкция памятника воинам освободителя».</vt:lpstr>
      <vt:lpstr>Капитальный ремонт  МБУК Новосыдинский СДК</vt:lpstr>
      <vt:lpstr>Слайд 22</vt:lpstr>
      <vt:lpstr>Слайд 23</vt:lpstr>
      <vt:lpstr>Слайд 24</vt:lpstr>
      <vt:lpstr>Слайд 25</vt:lpstr>
      <vt:lpstr>Этапы реализации ППМИ:</vt:lpstr>
      <vt:lpstr>   Пожелаем успехов в наших делах и начинаниях!!!      *Победа будет за нами!!!!!!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марина</dc:creator>
  <cp:lastModifiedBy>AAA</cp:lastModifiedBy>
  <cp:revision>73</cp:revision>
  <dcterms:created xsi:type="dcterms:W3CDTF">2016-11-11T12:02:53Z</dcterms:created>
  <dcterms:modified xsi:type="dcterms:W3CDTF">2017-01-19T01:44:12Z</dcterms:modified>
</cp:coreProperties>
</file>